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4"/>
  </p:notesMasterIdLst>
  <p:sldIdLst>
    <p:sldId id="262" r:id="rId3"/>
    <p:sldId id="263" r:id="rId5"/>
    <p:sldId id="272" r:id="rId6"/>
    <p:sldId id="273" r:id="rId7"/>
    <p:sldId id="274" r:id="rId8"/>
    <p:sldId id="275" r:id="rId9"/>
    <p:sldId id="277" r:id="rId10"/>
    <p:sldId id="278" r:id="rId11"/>
    <p:sldId id="279" r:id="rId12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 b="20779"/>
          <a:stretch>
            <a:fillRect/>
          </a:stretch>
        </p:blipFill>
        <p:spPr>
          <a:xfrm>
            <a:off x="2143025" y="2788375"/>
            <a:ext cx="4857949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/>
          <a:srcRect b="37011"/>
          <a:stretch>
            <a:fillRect/>
          </a:stretch>
        </p:blipFill>
        <p:spPr>
          <a:xfrm rot="10800000">
            <a:off x="2513351" y="-11424"/>
            <a:ext cx="4117299" cy="18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3654969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7463691" y="346320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 flipH="1">
            <a:off x="7443611" y="203467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0" y="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- Orchids">
  <p:cSld name="BLANK">
    <p:bg>
      <p:bgPr>
        <a:solidFill>
          <a:schemeClr val="accent2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oses">
  <p:cSld name="BLANK_2">
    <p:bg>
      <p:bgPr>
        <a:solidFill>
          <a:schemeClr val="accent5"/>
        </a:solidFill>
        <a:effectLst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opical">
  <p:cSld name="BLANK_2_1">
    <p:bg>
      <p:bgPr>
        <a:solidFill>
          <a:schemeClr val="accent4"/>
        </a:solidFill>
        <a:effectLst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1"/>
        </a:solid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"/>
          <p:cNvSpPr txBox="1"/>
          <p:nvPr>
            <p:ph type="subTitle" idx="1"/>
          </p:nvPr>
        </p:nvSpPr>
        <p:spPr>
          <a:xfrm>
            <a:off x="1039100" y="2916252"/>
            <a:ext cx="7065900" cy="2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" name="Google Shape;26;p4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⬩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⬩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6"/>
          <p:cNvSpPr/>
          <p:nvPr/>
        </p:nvSpPr>
        <p:spPr>
          <a:xfrm rot="5400000">
            <a:off x="883569" y="14940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p6"/>
          <p:cNvSpPr txBox="1"/>
          <p:nvPr>
            <p:ph type="body" idx="1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body" idx="1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type="body" idx="2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type="body" idx="1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type="body" idx="2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" name="Google Shape;58;p8"/>
          <p:cNvSpPr txBox="1"/>
          <p:nvPr>
            <p:ph type="body" idx="3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5400000">
            <a:off x="883569" y="5796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5" name="Google Shape;65;p9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0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⬩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 idx="4294967295"/>
          </p:nvPr>
        </p:nvSpPr>
        <p:spPr>
          <a:xfrm>
            <a:off x="1095375" y="4121785"/>
            <a:ext cx="7533640" cy="9137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i="0">
                <a:solidFill>
                  <a:schemeClr val="accent6"/>
                </a:solidFill>
                <a:sym typeface="+mn-ea"/>
              </a:rPr>
              <a:t>110C51504</a:t>
            </a:r>
            <a:br>
              <a:rPr lang="en-US" altLang="zh-TW" sz="2000" i="0">
                <a:solidFill>
                  <a:schemeClr val="accent6"/>
                </a:solidFill>
                <a:sym typeface="+mn-ea"/>
              </a:rPr>
            </a:br>
            <a:r>
              <a:rPr lang="zh-TW" altLang="en-US" sz="2000" i="0">
                <a:solidFill>
                  <a:schemeClr val="accent6"/>
                </a:solidFill>
                <a:sym typeface="+mn-ea"/>
              </a:rPr>
              <a:t>宋碧惠</a:t>
            </a:r>
            <a:endParaRPr lang="zh-TW" altLang="en-US" sz="2000" i="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136" name="Google Shape;136;p21"/>
          <p:cNvSpPr/>
          <p:nvPr/>
        </p:nvSpPr>
        <p:spPr>
          <a:xfrm rot="2487194">
            <a:off x="4059043" y="2470727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7" name="Google Shape;137;p2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1135380" y="2567305"/>
            <a:ext cx="7065010" cy="1554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>
                <a:sym typeface="+mn-ea"/>
              </a:rPr>
              <a:t>2022</a:t>
            </a:r>
            <a:endParaRPr lang="en-US" altLang="zh-TW" sz="48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>
                <a:ea typeface="新細明體" panose="02020500000000000000" charset="-120"/>
                <a:sym typeface="+mn-ea"/>
              </a:rPr>
              <a:t>再見了，我們的和平時代</a:t>
            </a:r>
            <a:r>
              <a:rPr lang="en-US" altLang="zh-TW" sz="4800" b="1">
                <a:sym typeface="+mn-ea"/>
              </a:rPr>
              <a:t> </a:t>
            </a:r>
            <a:endParaRPr lang="zh-TW" altLang="en-US" sz="4800" b="1">
              <a:sym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421640"/>
            <a:ext cx="3192780" cy="23425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目標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96670" y="231775"/>
            <a:ext cx="6865620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1800"/>
              <a:t>俄烏戰爭，2022年2月24日爆發，迄今已超過八個月</a:t>
            </a:r>
            <a:endParaRPr lang="zh-TW" altLang="en-US" sz="1800"/>
          </a:p>
          <a:p>
            <a:endParaRPr lang="zh-TW" altLang="en-US" sz="1800"/>
          </a:p>
          <a:p>
            <a:r>
              <a:rPr lang="zh-TW" altLang="en-US" sz="1800"/>
              <a:t>普丁的目標是將烏東頓巴斯和烏南黑海沿岸佔領區</a:t>
            </a:r>
            <a:r>
              <a:rPr lang="zh-TW" altLang="en-US" sz="1800">
                <a:solidFill>
                  <a:schemeClr val="accent5">
                    <a:lumMod val="75000"/>
                  </a:schemeClr>
                </a:solidFill>
              </a:rPr>
              <a:t>納入</a:t>
            </a:r>
            <a:r>
              <a:rPr lang="zh-TW" altLang="en-US" sz="1800"/>
              <a:t>俄羅斯聯邦，</a:t>
            </a:r>
            <a:r>
              <a:rPr lang="zh-TW" altLang="en-US" sz="1800">
                <a:solidFill>
                  <a:schemeClr val="accent5">
                    <a:lumMod val="75000"/>
                  </a:schemeClr>
                </a:solidFill>
              </a:rPr>
              <a:t>打通</a:t>
            </a:r>
            <a:r>
              <a:rPr lang="zh-TW" altLang="en-US" sz="1800"/>
              <a:t>俄羅斯本土到克里米亞的陸地走廊，最終迫使烏克蘭中立化，不加入北約，成為俄羅斯和北約的緩衝帶</a:t>
            </a:r>
            <a:endParaRPr lang="zh-TW" altLang="en-US" sz="1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710" y="2700655"/>
            <a:ext cx="3271520" cy="21094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362710" y="1898650"/>
            <a:ext cx="728472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4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澤倫斯基的目標：阻止普丁的入侵，維持國土完整</a:t>
            </a:r>
            <a:endParaRPr lang="zh-TW" altLang="en-US" sz="240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0" y="2637790"/>
            <a:ext cx="1702435" cy="22345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阻</a:t>
            </a:r>
            <a:endParaRPr lang="zh-TW" altLang="en-US" sz="2000">
              <a:solidFill>
                <a:schemeClr val="bg1"/>
              </a:solidFill>
            </a:endParaRPr>
          </a:p>
          <a:p>
            <a:r>
              <a:rPr lang="zh-TW" altLang="en-US" sz="2000">
                <a:solidFill>
                  <a:schemeClr val="bg1"/>
                </a:solidFill>
              </a:rPr>
              <a:t>礙</a:t>
            </a:r>
            <a:r>
              <a:rPr lang="zh-TW" altLang="en-US" sz="2000">
                <a:solidFill>
                  <a:schemeClr val="bg1"/>
                </a:solidFill>
              </a:rPr>
              <a:t> 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1" name="文字方塊 0"/>
          <p:cNvSpPr txBox="1"/>
          <p:nvPr/>
        </p:nvSpPr>
        <p:spPr>
          <a:xfrm>
            <a:off x="1642745" y="610235"/>
            <a:ext cx="6548120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400"/>
              <a:t>俄羅斯強大武力，戰機和飛彈襲擊了烏克蘭西部地區，俄羅斯軍隊大舉包圍烏克蘭</a:t>
            </a:r>
            <a:r>
              <a:rPr lang="zh-TW" altLang="en-US" sz="2400"/>
              <a:t>關鍵城市</a:t>
            </a:r>
            <a:endParaRPr lang="zh-TW" altLang="en-US" sz="2400"/>
          </a:p>
          <a:p>
            <a:r>
              <a:rPr lang="zh-TW" altLang="en-US" sz="2400"/>
              <a:t>烏克蘭連連失守國土</a:t>
            </a:r>
            <a:endParaRPr lang="zh-TW" altLang="en-US" sz="2400"/>
          </a:p>
          <a:p>
            <a:endParaRPr lang="zh-TW" altLang="en-US" sz="24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675" y="1798955"/>
            <a:ext cx="5041900" cy="27889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努力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10540" y="1092200"/>
            <a:ext cx="2908300" cy="3657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TW" altLang="en-US" sz="2400">
                <a:sym typeface="+mn-ea"/>
              </a:rPr>
              <a:t>澤倫斯斯透過國際社會廣泛譴責俄羅斯對烏克蘭的入侵</a:t>
            </a:r>
            <a:endParaRPr lang="zh-TW" altLang="en-US" sz="2400">
              <a:sym typeface="+mn-ea"/>
            </a:endParaRPr>
          </a:p>
          <a:p>
            <a:pPr algn="l"/>
            <a:endParaRPr lang="zh-TW" altLang="en-US" sz="1800">
              <a:sym typeface="+mn-ea"/>
            </a:endParaRPr>
          </a:p>
          <a:p>
            <a:pPr algn="l"/>
            <a:r>
              <a:rPr lang="zh-TW" altLang="en-US" sz="1600">
                <a:sym typeface="+mn-ea"/>
              </a:rPr>
              <a:t>2022年3月2日，聯合國大會第十一屆緊急特別會議以141個國家的多數贊成通過聯合國大會第ES-11/1號決議</a:t>
            </a:r>
            <a:r>
              <a:rPr lang="zh-TW" altLang="en-US" sz="1600">
                <a:solidFill>
                  <a:schemeClr val="accent5">
                    <a:lumMod val="75000"/>
                  </a:schemeClr>
                </a:solidFill>
                <a:sym typeface="+mn-ea"/>
              </a:rPr>
              <a:t>譴責俄羅斯侵略烏克蘭</a:t>
            </a:r>
            <a:r>
              <a:rPr lang="zh-TW" altLang="en-US" sz="1600">
                <a:sym typeface="+mn-ea"/>
              </a:rPr>
              <a:t>，要求俄全面撤軍、撤銷承認頓內次克人民共和國與盧干斯克人民共和國。國際法院裁定俄羅斯「必須立即停止在烏克蘭的軍事行動」</a:t>
            </a:r>
            <a:endParaRPr lang="zh-TW" altLang="en-US" sz="1600">
              <a:sym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010" y="1379220"/>
            <a:ext cx="4039870" cy="32575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結果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1" name="文字方塊 0"/>
          <p:cNvSpPr txBox="1"/>
          <p:nvPr/>
        </p:nvSpPr>
        <p:spPr>
          <a:xfrm>
            <a:off x="618490" y="841375"/>
            <a:ext cx="7814945" cy="1249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TW" altLang="en-US" sz="2400">
                <a:sym typeface="+mn-ea"/>
              </a:rPr>
              <a:t>在發動入侵的三周後，俄羅斯軍隊在南部取得更多戰果，其他地方的俄軍則陷入消耗戰，平民傷亡不斷增加</a:t>
            </a:r>
            <a:endParaRPr lang="zh-TW" altLang="en-US" sz="2400">
              <a:sym typeface="+mn-ea"/>
            </a:endParaRPr>
          </a:p>
          <a:p>
            <a:pPr algn="l"/>
            <a:endParaRPr lang="zh-TW" altLang="en-US"/>
          </a:p>
          <a:p>
            <a:pPr algn="l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2348865"/>
            <a:ext cx="2776220" cy="240093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06675" y="1786255"/>
            <a:ext cx="468630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聯合國：烏克蘭難民人數激增至250萬</a:t>
            </a:r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0" y="2348865"/>
            <a:ext cx="3891280" cy="23348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意外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769745" y="1091565"/>
            <a:ext cx="4759960" cy="155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400"/>
              <a:t>意外的，北約不出兵</a:t>
            </a:r>
            <a:endParaRPr lang="zh-TW" altLang="en-US" sz="2400"/>
          </a:p>
          <a:p>
            <a:endParaRPr lang="zh-TW" altLang="en-US" sz="2400"/>
          </a:p>
          <a:p>
            <a:r>
              <a:rPr lang="zh-TW" altLang="en-US" sz="2400"/>
              <a:t>對烏克蘭只提供輕型防禦武器、火炮、情報與訓練</a:t>
            </a:r>
            <a:endParaRPr lang="zh-TW" altLang="en-US" sz="2400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轉  彎</a:t>
            </a:r>
            <a:endParaRPr lang="zh-TW" altLang="en-US" sz="2000">
              <a:solidFill>
                <a:schemeClr val="bg1"/>
              </a:solidFill>
            </a:endParaRPr>
          </a:p>
        </p:txBody>
      </p:sp>
      <p:sp>
        <p:nvSpPr>
          <p:cNvPr id="1" name="文字方塊 0"/>
          <p:cNvSpPr txBox="1"/>
          <p:nvPr/>
        </p:nvSpPr>
        <p:spPr>
          <a:xfrm>
            <a:off x="1037590" y="273685"/>
            <a:ext cx="7392035" cy="192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sz="2400"/>
              <a:t>國際烏克蘭提供武器和人道主義支援，對俄羅斯實施空前的經濟制裁，戰爭與制裁影響世界經濟。</a:t>
            </a:r>
            <a:endParaRPr lang="zh-TW" altLang="en-US" sz="2400"/>
          </a:p>
          <a:p>
            <a:endParaRPr lang="zh-TW" altLang="en-US" sz="2400"/>
          </a:p>
          <a:p>
            <a:r>
              <a:rPr lang="zh-TW" altLang="en-US" sz="2400"/>
              <a:t>全球多地爆發反對戰爭的抗議活動，俄羅斯的反戰抗議人士遭到俄羅斯當局大規模逮捕。</a:t>
            </a:r>
            <a:endParaRPr lang="zh-TW" altLang="en-US" sz="24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335" y="2406015"/>
            <a:ext cx="4224020" cy="2459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字方塊 2"/>
          <p:cNvSpPr txBox="1"/>
          <p:nvPr/>
        </p:nvSpPr>
        <p:spPr>
          <a:xfrm>
            <a:off x="395605" y="140335"/>
            <a:ext cx="413385" cy="7010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solidFill>
                  <a:schemeClr val="bg1"/>
                </a:solidFill>
              </a:rPr>
              <a:t>結局</a:t>
            </a:r>
            <a:endParaRPr lang="zh-TW" altLang="en-US" sz="2000">
              <a:solidFill>
                <a:schemeClr val="bg1"/>
              </a:solidFill>
            </a:endParaRPr>
          </a:p>
        </p:txBody>
      </p:sp>
      <p:pic>
        <p:nvPicPr>
          <p:cNvPr id="1" name="圖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445" y="1758950"/>
            <a:ext cx="4130040" cy="281495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55090" y="217170"/>
            <a:ext cx="6866255" cy="1584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 b="1">
                <a:solidFill>
                  <a:schemeClr val="accent5">
                    <a:lumMod val="75000"/>
                  </a:schemeClr>
                </a:solidFill>
              </a:rPr>
              <a:t>這場戰爭，不到最後關頭，結局難以預測。但戰爭的衝擊，倒是已經非常明確：</a:t>
            </a:r>
            <a:endParaRPr lang="zh-TW" altLang="en-US" b="1">
              <a:solidFill>
                <a:schemeClr val="accent5">
                  <a:lumMod val="75000"/>
                </a:schemeClr>
              </a:solidFill>
            </a:endParaRPr>
          </a:p>
          <a:p>
            <a:endParaRPr lang="zh-TW" altLang="en-US" b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/>
              <a:t>1)</a:t>
            </a:r>
            <a:r>
              <a:rPr lang="zh-TW" altLang="en-US"/>
              <a:t>衝擊了原本逐漸從新冠疫情陰霾中走向復甦的全球經濟。</a:t>
            </a:r>
            <a:r>
              <a:rPr lang="en-US" altLang="zh-TW"/>
              <a:t>- </a:t>
            </a:r>
            <a:r>
              <a:rPr lang="zh-TW" altLang="en-US"/>
              <a:t>2022年成長率全面下修，</a:t>
            </a:r>
            <a:r>
              <a:rPr lang="en-US" altLang="zh-TW"/>
              <a:t>2)</a:t>
            </a:r>
            <a:r>
              <a:rPr lang="zh-TW" altLang="en-US"/>
              <a:t>停滯性通膨、經濟衰退疑雲愈來愈濃</a:t>
            </a:r>
            <a:endParaRPr lang="zh-TW" altLang="en-US"/>
          </a:p>
          <a:p>
            <a:r>
              <a:rPr lang="en-US" altLang="zh-TW"/>
              <a:t>3) 高能源價格帶動全球糧價上漲，加上戰爭破壞了黑海地區糧食物流，低收入國家正面臨缺糧危機。</a:t>
            </a:r>
            <a:endParaRPr lang="en-US" altLang="zh-TW"/>
          </a:p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5645" y="1902460"/>
            <a:ext cx="2533015" cy="2225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TW" altLang="en-US" sz="2000">
                <a:ln/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結論：</a:t>
            </a:r>
            <a:endParaRPr lang="zh-TW" altLang="en-US" sz="2000">
              <a:ln/>
              <a:solidFill>
                <a:schemeClr val="accent5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zh-TW" altLang="en-US" sz="2000">
                <a:ln/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戰爭從來沒有人可以單方獲益，挑起戰爭的一方要承擔千古的罵名，還要賠上人民安居樂業的生活，這是給我們最大的省思</a:t>
            </a:r>
            <a:endParaRPr lang="zh-TW" altLang="en-US" sz="2000">
              <a:ln/>
              <a:solidFill>
                <a:schemeClr val="accent5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2487194">
            <a:off x="4059043" y="2470727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7" name="Google Shape;137;p2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文字方塊 0"/>
          <p:cNvSpPr txBox="1"/>
          <p:nvPr/>
        </p:nvSpPr>
        <p:spPr>
          <a:xfrm>
            <a:off x="4302760" y="2419350"/>
            <a:ext cx="995680" cy="579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TW" altLang="en-US" sz="3200">
                <a:sym typeface="+mn-ea"/>
              </a:rPr>
              <a:t>謝謝</a:t>
            </a:r>
            <a:endParaRPr lang="zh-TW" altLang="en-US" sz="3200"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Nell template">
  <a:themeElements>
    <a:clrScheme name="Custom 347">
      <a:dk1>
        <a:srgbClr val="535B5D"/>
      </a:dk1>
      <a:lt1>
        <a:srgbClr val="FFFFFF"/>
      </a:lt1>
      <a:dk2>
        <a:srgbClr val="557B83"/>
      </a:dk2>
      <a:lt2>
        <a:srgbClr val="EFF2F3"/>
      </a:lt2>
      <a:accent1>
        <a:srgbClr val="8AB7C4"/>
      </a:accent1>
      <a:accent2>
        <a:srgbClr val="BED7DE"/>
      </a:accent2>
      <a:accent3>
        <a:srgbClr val="CCAE74"/>
      </a:accent3>
      <a:accent4>
        <a:srgbClr val="E5DBC8"/>
      </a:accent4>
      <a:accent5>
        <a:srgbClr val="EC9D82"/>
      </a:accent5>
      <a:accent6>
        <a:srgbClr val="92685D"/>
      </a:accent6>
      <a:hlink>
        <a:srgbClr val="557B8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Presentation</Application>
  <PresentationFormat/>
  <Paragraphs>77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新細明體</vt:lpstr>
      <vt:lpstr>Wingdings</vt:lpstr>
      <vt:lpstr>Arial</vt:lpstr>
      <vt:lpstr>Playfair Display</vt:lpstr>
      <vt:lpstr>Raleway Light</vt:lpstr>
      <vt:lpstr>Raleway</vt:lpstr>
      <vt:lpstr>Playfair Display Regular</vt:lpstr>
      <vt:lpstr>新細明體</vt:lpstr>
      <vt:lpstr>Segoe Print</vt:lpstr>
      <vt:lpstr>SimSun</vt:lpstr>
      <vt:lpstr>Microsoft YaHei</vt:lpstr>
      <vt:lpstr>Arial Unicode MS</vt:lpstr>
      <vt:lpstr>Nell template</vt:lpstr>
      <vt:lpstr>110C51504 宋碧惠</vt:lpstr>
      <vt:lpstr>人無遠慮 必有近憂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110C51504 宋碧惠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fiona</cp:lastModifiedBy>
  <cp:revision>10</cp:revision>
  <dcterms:created xsi:type="dcterms:W3CDTF">2020-03-06T16:49:00Z</dcterms:created>
  <dcterms:modified xsi:type="dcterms:W3CDTF">2022-11-05T04:07:28Z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